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5" r:id="rId17"/>
    <p:sldId id="269" r:id="rId18"/>
    <p:sldId id="270" r:id="rId19"/>
    <p:sldId id="271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2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E2680-F52F-B349-8A16-C135501CB764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C88D6-2C58-6444-83EA-E9F94CB3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C88D6-2C58-6444-83EA-E9F94CB3DD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D1C3-574F-6E42-B13D-17DCB13609FD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42D1-2857-1944-9349-1D43B76C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8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D1C3-574F-6E42-B13D-17DCB13609FD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42D1-2857-1944-9349-1D43B76C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8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D1C3-574F-6E42-B13D-17DCB13609FD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42D1-2857-1944-9349-1D43B76C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D1C3-574F-6E42-B13D-17DCB13609FD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42D1-2857-1944-9349-1D43B76C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1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D1C3-574F-6E42-B13D-17DCB13609FD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42D1-2857-1944-9349-1D43B76C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3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D1C3-574F-6E42-B13D-17DCB13609FD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42D1-2857-1944-9349-1D43B76C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0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D1C3-574F-6E42-B13D-17DCB13609FD}" type="datetimeFigureOut">
              <a:rPr lang="en-US" smtClean="0"/>
              <a:t>12/9/15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42D1-2857-1944-9349-1D43B76C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D1C3-574F-6E42-B13D-17DCB13609FD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42D1-2857-1944-9349-1D43B76C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5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D1C3-574F-6E42-B13D-17DCB13609FD}" type="datetimeFigureOut">
              <a:rPr lang="en-US" smtClean="0"/>
              <a:t>12/9/15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42D1-2857-1944-9349-1D43B76C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D1C3-574F-6E42-B13D-17DCB13609FD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42D1-2857-1944-9349-1D43B76C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D1C3-574F-6E42-B13D-17DCB13609FD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42D1-2857-1944-9349-1D43B76C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8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BD1C3-574F-6E42-B13D-17DCB13609FD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342D1-2857-1944-9349-1D43B76C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1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59Gijau_xy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Chaos to Send Secret Messages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Nate Finger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8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These equations, which determine the state of the Copycat now depend on </a:t>
            </a:r>
            <a:r>
              <a:rPr lang="en-US" dirty="0" err="1"/>
              <a:t>Xt</a:t>
            </a:r>
            <a:endParaRPr lang="en-US" dirty="0"/>
          </a:p>
          <a:p>
            <a:r>
              <a:rPr lang="en-US" dirty="0"/>
              <a:t>In this situation, T and C are called synchronized and the outputs (</a:t>
            </a:r>
            <a:r>
              <a:rPr lang="en-US" dirty="0" err="1"/>
              <a:t>Xc</a:t>
            </a:r>
            <a:r>
              <a:rPr lang="en-US" dirty="0"/>
              <a:t>, </a:t>
            </a:r>
            <a:r>
              <a:rPr lang="en-US" dirty="0" err="1"/>
              <a:t>Yc</a:t>
            </a:r>
            <a:r>
              <a:rPr lang="en-US" dirty="0"/>
              <a:t>, </a:t>
            </a:r>
            <a:r>
              <a:rPr lang="en-US" dirty="0" err="1"/>
              <a:t>Zc</a:t>
            </a:r>
            <a:r>
              <a:rPr lang="en-US" dirty="0"/>
              <a:t>) are approximations of (</a:t>
            </a:r>
            <a:r>
              <a:rPr lang="en-US" dirty="0" err="1"/>
              <a:t>Xt</a:t>
            </a:r>
            <a:r>
              <a:rPr lang="en-US" dirty="0"/>
              <a:t>, </a:t>
            </a:r>
            <a:r>
              <a:rPr lang="en-US" dirty="0" err="1"/>
              <a:t>Yt</a:t>
            </a:r>
            <a:r>
              <a:rPr lang="en-US" dirty="0"/>
              <a:t>, </a:t>
            </a:r>
            <a:r>
              <a:rPr lang="en-US" dirty="0" err="1"/>
              <a:t>Zt</a:t>
            </a:r>
            <a:r>
              <a:rPr lang="en-US" dirty="0"/>
              <a:t>). Even though the Copycat circuit is only getting partial information about the state of the Talker, all of the Copycat outputs will synchronize with the Talker circuit outputs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4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Armed with this knowledge </a:t>
            </a:r>
            <a:r>
              <a:rPr lang="en-US" dirty="0" err="1" smtClean="0"/>
              <a:t>on,e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/>
              <a:t>Strogatz’s</a:t>
            </a:r>
            <a:r>
              <a:rPr lang="en-US" dirty="0"/>
              <a:t> students Kevin Cuomo realized the potential for chaotic synchronization even when using an input signal besides </a:t>
            </a:r>
            <a:r>
              <a:rPr lang="en-US" dirty="0" err="1"/>
              <a:t>Xt.</a:t>
            </a:r>
            <a:r>
              <a:rPr lang="en-US" dirty="0"/>
              <a:t> He began with the same system as before, Talker (</a:t>
            </a:r>
            <a:r>
              <a:rPr lang="en-US" dirty="0" err="1"/>
              <a:t>Xt</a:t>
            </a:r>
            <a:r>
              <a:rPr lang="en-US" dirty="0"/>
              <a:t>, </a:t>
            </a:r>
            <a:r>
              <a:rPr lang="en-US" dirty="0" err="1"/>
              <a:t>Yt</a:t>
            </a:r>
            <a:r>
              <a:rPr lang="en-US" dirty="0"/>
              <a:t>, </a:t>
            </a:r>
            <a:r>
              <a:rPr lang="en-US" dirty="0" err="1"/>
              <a:t>Zt</a:t>
            </a:r>
            <a:r>
              <a:rPr lang="en-US" dirty="0"/>
              <a:t>) and Receiver (</a:t>
            </a:r>
            <a:r>
              <a:rPr lang="en-US" dirty="0" err="1"/>
              <a:t>Xr</a:t>
            </a:r>
            <a:r>
              <a:rPr lang="en-US" dirty="0"/>
              <a:t>, </a:t>
            </a:r>
            <a:r>
              <a:rPr lang="en-US" dirty="0" err="1"/>
              <a:t>Yr</a:t>
            </a:r>
            <a:r>
              <a:rPr lang="en-US" dirty="0"/>
              <a:t>, </a:t>
            </a:r>
            <a:r>
              <a:rPr lang="en-US" dirty="0" err="1"/>
              <a:t>Zr</a:t>
            </a:r>
            <a:r>
              <a:rPr lang="en-US" dirty="0"/>
              <a:t>) and a message m(t) that he wanted to send secretly.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2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we create a new signal:</a:t>
            </a:r>
          </a:p>
          <a:p>
            <a:pPr lvl="1"/>
            <a:r>
              <a:rPr lang="en-US" dirty="0"/>
              <a:t>S(t) = m(t)+</a:t>
            </a:r>
            <a:r>
              <a:rPr lang="en-US" dirty="0" err="1"/>
              <a:t>Xt</a:t>
            </a:r>
            <a:r>
              <a:rPr lang="en-US" dirty="0"/>
              <a:t> by adding the message to the output of the Talker</a:t>
            </a:r>
          </a:p>
          <a:p>
            <a:pPr lvl="1"/>
            <a:r>
              <a:rPr lang="en-US" dirty="0"/>
              <a:t>When this is fed through the receiver we are going to recover the same state as the talker.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4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50152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Receiver is governed by the set of equations: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creen Shot 2015-12-09 at 1.46.0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 b="73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797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32390"/>
          </a:xfrm>
        </p:spPr>
        <p:txBody>
          <a:bodyPr>
            <a:normAutofit fontScale="90000"/>
          </a:bodyPr>
          <a:lstStyle/>
          <a:p>
            <a:r>
              <a:rPr lang="en-US" dirty="0"/>
              <a:t>As we saw before the outputs of the receiver are approximations of the Talker so: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468"/>
            <a:ext cx="8229600" cy="399369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err="1"/>
              <a:t>Xr~Xt</a:t>
            </a:r>
            <a:r>
              <a:rPr lang="en-US" dirty="0"/>
              <a:t> and m(t)= S(t)-</a:t>
            </a:r>
            <a:r>
              <a:rPr lang="en-US" dirty="0" err="1"/>
              <a:t>Xt</a:t>
            </a:r>
            <a:endParaRPr lang="en-US" dirty="0"/>
          </a:p>
          <a:p>
            <a:pPr lvl="0"/>
            <a:r>
              <a:rPr lang="en-US" dirty="0"/>
              <a:t>=&gt; M(t)=S(t)-</a:t>
            </a:r>
            <a:r>
              <a:rPr lang="en-US" dirty="0" err="1"/>
              <a:t>Xr~m</a:t>
            </a:r>
            <a:r>
              <a:rPr lang="en-US" dirty="0"/>
              <a:t>(t)</a:t>
            </a:r>
          </a:p>
          <a:p>
            <a:r>
              <a:rPr lang="en-US" dirty="0"/>
              <a:t>This means that when we feed our message through the talker it gets added to the output of the </a:t>
            </a:r>
            <a:r>
              <a:rPr lang="en-US" dirty="0" smtClean="0"/>
              <a:t>talker circuit</a:t>
            </a:r>
            <a:r>
              <a:rPr lang="en-US" dirty="0"/>
              <a:t>. This combined output is now the input for the receiver circuit, which cancels out the chaotic term and leaves an approximation of the original message.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5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I’ll show how the Chaos is eliminated. We use a </a:t>
            </a:r>
            <a:r>
              <a:rPr lang="en-US" dirty="0" err="1" smtClean="0"/>
              <a:t>Lyapunov</a:t>
            </a:r>
            <a:r>
              <a:rPr lang="en-US" dirty="0" smtClean="0"/>
              <a:t> </a:t>
            </a:r>
            <a:r>
              <a:rPr lang="en-US" dirty="0"/>
              <a:t>function, which is a continuously differentiable, real-valued function f where all trajectories flow downhill towards a stable fixed point regardless of initial conditions. So for our system we show that the error system approaches 0: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81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Lyapunov</a:t>
            </a:r>
            <a:r>
              <a:rPr lang="en-US" dirty="0" smtClean="0"/>
              <a:t> Function</a:t>
            </a:r>
            <a:endParaRPr lang="en-US" dirty="0"/>
          </a:p>
        </p:txBody>
      </p:sp>
      <p:pic>
        <p:nvPicPr>
          <p:cNvPr id="4" name="Content Placeholder 3" descr="lyapunov-function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39" r="-33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27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53991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We start by </a:t>
            </a:r>
            <a:r>
              <a:rPr lang="en-US" dirty="0" err="1"/>
              <a:t>nondimensionalizing</a:t>
            </a:r>
            <a:r>
              <a:rPr lang="en-US" dirty="0"/>
              <a:t> the system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creen Shot 2015-12-09 at 1.56.1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46" b="-44150"/>
          <a:stretch/>
        </p:blipFill>
        <p:spPr>
          <a:xfrm>
            <a:off x="457199" y="628044"/>
            <a:ext cx="8229601" cy="4525963"/>
          </a:xfrm>
        </p:spPr>
      </p:pic>
      <p:pic>
        <p:nvPicPr>
          <p:cNvPr id="5" name="Picture 4" descr="Screen Shot 2015-12-09 at 1.57.1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" b="8335"/>
          <a:stretch/>
        </p:blipFill>
        <p:spPr>
          <a:xfrm>
            <a:off x="749947" y="4437414"/>
            <a:ext cx="7041853" cy="145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6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09 at 1.58.1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746"/>
          <a:stretch/>
        </p:blipFill>
        <p:spPr/>
      </p:pic>
    </p:spTree>
    <p:extLst>
      <p:ext uri="{BB962C8B-B14F-4D97-AF65-F5344CB8AC3E}">
        <p14:creationId xmlns:p14="http://schemas.microsoft.com/office/powerpoint/2010/main" val="3704807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5-12-09 at 10.59.1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928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Chaos is aperiodic long-term behavior in a deterministic system that exhibits sensitive dependence on initial conditions. In other words, it describes a system, which does not settle down to any fixed points or trajectories, has no random inputs or parameters, and its trajectories separate exponentially fast.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827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Message Received</a:t>
            </a:r>
            <a:endParaRPr lang="en-US" dirty="0"/>
          </a:p>
        </p:txBody>
      </p:sp>
      <p:pic>
        <p:nvPicPr>
          <p:cNvPr id="4" name="Content Placeholder 3" descr="Screen Shot 2015-12-09 at 1.46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r="126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6584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Chaos Mask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www.youtube.com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watch?v</a:t>
            </a:r>
            <a:r>
              <a:rPr lang="en-US" dirty="0" smtClean="0">
                <a:hlinkClick r:id="rId2"/>
              </a:rPr>
              <a:t>=59Gijau_xyM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9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Lorenz Chaotic Attractor</a:t>
            </a:r>
            <a:endParaRPr lang="en-US" dirty="0"/>
          </a:p>
        </p:txBody>
      </p:sp>
      <p:pic>
        <p:nvPicPr>
          <p:cNvPr id="4" name="Content Placeholder 3" descr="lorenz3dview2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20" t="-20407" r="-15541" b="-37481"/>
          <a:stretch/>
        </p:blipFill>
        <p:spPr>
          <a:xfrm>
            <a:off x="457200" y="508000"/>
            <a:ext cx="8229600" cy="6350000"/>
          </a:xfrm>
        </p:spPr>
      </p:pic>
      <p:sp>
        <p:nvSpPr>
          <p:cNvPr id="6" name="TextBox 5"/>
          <p:cNvSpPr txBox="1"/>
          <p:nvPr/>
        </p:nvSpPr>
        <p:spPr>
          <a:xfrm>
            <a:off x="1222857" y="5434696"/>
            <a:ext cx="6490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1. A solution to the Lorenz equations with initial conditions (x, y, z) = (0, 1, 0), found by numerical integration. The solutions (called trajectories) alternate irregularly between the “wings” of the attractor without ever intersecting themselves or one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0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system is defined by the following nonlinear differential equations: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6" name="Content Placeholder 5" descr="Screen Shot 2015-12-09 at 1.47.2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5" b="470"/>
          <a:stretch/>
        </p:blipFill>
        <p:spPr>
          <a:xfrm>
            <a:off x="457200" y="1417638"/>
            <a:ext cx="8229600" cy="4775926"/>
          </a:xfrm>
        </p:spPr>
      </p:pic>
    </p:spTree>
    <p:extLst>
      <p:ext uri="{BB962C8B-B14F-4D97-AF65-F5344CB8AC3E}">
        <p14:creationId xmlns:p14="http://schemas.microsoft.com/office/powerpoint/2010/main" val="90517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variables x, y, z make up the state of the system at each instant in time</a:t>
            </a:r>
          </a:p>
          <a:p>
            <a:r>
              <a:rPr lang="en-US" dirty="0"/>
              <a:t>In order to implement this system, the two gentlemen </a:t>
            </a:r>
            <a:r>
              <a:rPr lang="en-US" dirty="0" err="1"/>
              <a:t>Pecora</a:t>
            </a:r>
            <a:r>
              <a:rPr lang="en-US" dirty="0"/>
              <a:t> and </a:t>
            </a:r>
            <a:r>
              <a:rPr lang="en-US" dirty="0" err="1"/>
              <a:t>Caroll</a:t>
            </a:r>
            <a:r>
              <a:rPr lang="en-US" dirty="0"/>
              <a:t> built an electrical circuit to model its behavior. Lets call the circuit the Talker (T).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6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09 at 2.00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" b="2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741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50152"/>
          </a:xfrm>
        </p:spPr>
        <p:txBody>
          <a:bodyPr>
            <a:normAutofit fontScale="90000"/>
          </a:bodyPr>
          <a:lstStyle/>
          <a:p>
            <a:r>
              <a:rPr lang="en-US" dirty="0"/>
              <a:t>The circuit T generates its output voltage signals (</a:t>
            </a:r>
            <a:r>
              <a:rPr lang="en-US" dirty="0" err="1"/>
              <a:t>Xt</a:t>
            </a:r>
            <a:r>
              <a:rPr lang="en-US" dirty="0"/>
              <a:t>, </a:t>
            </a:r>
            <a:r>
              <a:rPr lang="en-US" dirty="0" err="1"/>
              <a:t>Yt</a:t>
            </a:r>
            <a:r>
              <a:rPr lang="en-US" dirty="0"/>
              <a:t>, </a:t>
            </a:r>
            <a:r>
              <a:rPr lang="en-US" dirty="0" err="1"/>
              <a:t>Zt</a:t>
            </a:r>
            <a:r>
              <a:rPr lang="en-US" dirty="0"/>
              <a:t>) according to the Lorenz equations: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 descr="Screen Shot 2015-12-09 at 1.45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b="11117"/>
          <a:stretch>
            <a:fillRect/>
          </a:stretch>
        </p:blipFill>
        <p:spPr>
          <a:xfrm>
            <a:off x="457200" y="2085428"/>
            <a:ext cx="8229600" cy="4040735"/>
          </a:xfrm>
        </p:spPr>
      </p:pic>
    </p:spTree>
    <p:extLst>
      <p:ext uri="{BB962C8B-B14F-4D97-AF65-F5344CB8AC3E}">
        <p14:creationId xmlns:p14="http://schemas.microsoft.com/office/powerpoint/2010/main" val="170983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Next, an almost identical circuit is built as a second chaotic system called the Copycat with output (</a:t>
            </a:r>
            <a:r>
              <a:rPr lang="en-US" dirty="0" err="1"/>
              <a:t>Xc</a:t>
            </a:r>
            <a:r>
              <a:rPr lang="en-US" dirty="0"/>
              <a:t>, </a:t>
            </a:r>
            <a:r>
              <a:rPr lang="en-US" dirty="0" err="1"/>
              <a:t>Yc</a:t>
            </a:r>
            <a:r>
              <a:rPr lang="en-US" dirty="0"/>
              <a:t>, </a:t>
            </a:r>
            <a:r>
              <a:rPr lang="en-US" dirty="0" err="1"/>
              <a:t>Zc</a:t>
            </a:r>
            <a:r>
              <a:rPr lang="en-US" dirty="0"/>
              <a:t>). The key difference between the Talker and the Copycat is that the output </a:t>
            </a:r>
            <a:r>
              <a:rPr lang="en-US" dirty="0" err="1"/>
              <a:t>Xc</a:t>
            </a:r>
            <a:r>
              <a:rPr lang="en-US" dirty="0"/>
              <a:t> is replaced with the signal </a:t>
            </a:r>
            <a:r>
              <a:rPr lang="en-US" dirty="0" err="1"/>
              <a:t>Xt</a:t>
            </a:r>
            <a:r>
              <a:rPr lang="en-US" dirty="0"/>
              <a:t> where it feeds into the parts that generate </a:t>
            </a:r>
            <a:r>
              <a:rPr lang="en-US" dirty="0" err="1"/>
              <a:t>Yc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Zc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4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results in the equations: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creen Shot 2015-12-09 at 1.45.3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" b="8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174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648</Words>
  <Application>Microsoft Macintosh PowerPoint</Application>
  <PresentationFormat>On-screen Show (4:3)</PresentationFormat>
  <Paragraphs>31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Using Chaos to Send Secret Messages</vt:lpstr>
      <vt:lpstr>Chaos</vt:lpstr>
      <vt:lpstr>Lorenz Chaotic Attractor</vt:lpstr>
      <vt:lpstr>The system is defined by the following nonlinear differential equations: </vt:lpstr>
      <vt:lpstr>PowerPoint Presentation</vt:lpstr>
      <vt:lpstr>PowerPoint Presentation</vt:lpstr>
      <vt:lpstr>The circuit T generates its output voltage signals (Xt, Yt, Zt) according to the Lorenz equations: </vt:lpstr>
      <vt:lpstr>PowerPoint Presentation</vt:lpstr>
      <vt:lpstr>This results in the equations: </vt:lpstr>
      <vt:lpstr>PowerPoint Presentation</vt:lpstr>
      <vt:lpstr>Encryption</vt:lpstr>
      <vt:lpstr>PowerPoint Presentation</vt:lpstr>
      <vt:lpstr>The Receiver is governed by the set of equations: </vt:lpstr>
      <vt:lpstr>As we saw before the outputs of the receiver are approximations of the Talker so: </vt:lpstr>
      <vt:lpstr>PowerPoint Presentation</vt:lpstr>
      <vt:lpstr>Lyapunov Function</vt:lpstr>
      <vt:lpstr>We start by nondimensionalizing the system </vt:lpstr>
      <vt:lpstr>PowerPoint Presentation</vt:lpstr>
      <vt:lpstr>PowerPoint Presentation</vt:lpstr>
      <vt:lpstr>Final Message Received</vt:lpstr>
      <vt:lpstr>Chaos Mask Demonstration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Chaos to Send Secret Messages</dc:title>
  <dc:creator>Nathaniel Finger</dc:creator>
  <cp:lastModifiedBy>Nathaniel Finger</cp:lastModifiedBy>
  <cp:revision>8</cp:revision>
  <dcterms:created xsi:type="dcterms:W3CDTF">2015-12-09T06:40:24Z</dcterms:created>
  <dcterms:modified xsi:type="dcterms:W3CDTF">2015-12-09T16:05:08Z</dcterms:modified>
</cp:coreProperties>
</file>